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Nuni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Nunito-bold.fntdata"/><Relationship Id="rId11" Type="http://schemas.openxmlformats.org/officeDocument/2006/relationships/slide" Target="slides/slide7.xml"/><Relationship Id="rId22" Type="http://schemas.openxmlformats.org/officeDocument/2006/relationships/font" Target="fonts/Nunito-boldItalic.fntdata"/><Relationship Id="rId10" Type="http://schemas.openxmlformats.org/officeDocument/2006/relationships/slide" Target="slides/slide6.xml"/><Relationship Id="rId21" Type="http://schemas.openxmlformats.org/officeDocument/2006/relationships/font" Target="fonts/Nunito-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Nunito-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gif>
</file>

<file path=ppt/media/image4.gif>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461402c42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461402c4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461402c42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461402c42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3897a9c375_0_7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3897a9c375_0_7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3897a9c37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897a9c37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3897a9c37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3897a9c37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3897a9c3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897a9c3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3897a9c375_0_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897a9c375_0_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3897a9c37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897a9c37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3897a9c37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897a9c37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3897a9c37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897a9c37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3897a9c37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897a9c37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4614aa976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4614aa97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4614aa976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4614aa976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4.gif"/><Relationship Id="rId5" Type="http://schemas.openxmlformats.org/officeDocument/2006/relationships/image" Target="../media/image5.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Training </a:t>
            </a:r>
            <a:r>
              <a:rPr lang="en"/>
              <a:t>Neural Nets with Back Propagation to Control </a:t>
            </a:r>
            <a:r>
              <a:rPr lang="en"/>
              <a:t>Xpilot Agents </a:t>
            </a:r>
            <a:endParaRPr/>
          </a:p>
        </p:txBody>
      </p:sp>
      <p:sp>
        <p:nvSpPr>
          <p:cNvPr id="129" name="Google Shape;129;p13"/>
          <p:cNvSpPr txBox="1"/>
          <p:nvPr>
            <p:ph idx="1" type="subTitle"/>
          </p:nvPr>
        </p:nvSpPr>
        <p:spPr>
          <a:xfrm>
            <a:off x="1858700" y="3822283"/>
            <a:ext cx="5361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Researcher: Skylar Levey, 2019</a:t>
            </a:r>
            <a:endParaRPr/>
          </a:p>
          <a:p>
            <a:pPr indent="0" lvl="0" marL="0" rtl="0" algn="ctr">
              <a:spcBef>
                <a:spcPts val="0"/>
              </a:spcBef>
              <a:spcAft>
                <a:spcPts val="0"/>
              </a:spcAft>
              <a:buNone/>
            </a:pPr>
            <a:r>
              <a:rPr lang="en"/>
              <a:t>Advisor: Gary Parker</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22"/>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Discussion/Analysis</a:t>
            </a:r>
            <a:endParaRPr/>
          </a:p>
        </p:txBody>
      </p:sp>
      <p:sp>
        <p:nvSpPr>
          <p:cNvPr id="274" name="Google Shape;274;p22"/>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-Talk about significance of strictly NN controller</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23"/>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Further Research</a:t>
            </a:r>
            <a:endParaRPr/>
          </a:p>
        </p:txBody>
      </p:sp>
      <p:sp>
        <p:nvSpPr>
          <p:cNvPr id="280" name="Google Shape;280;p2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Get the agent to shoot</a:t>
            </a:r>
            <a:endParaRPr/>
          </a:p>
          <a:p>
            <a:pPr indent="-311150" lvl="0" marL="457200" rtl="0" algn="l">
              <a:spcBef>
                <a:spcPts val="0"/>
              </a:spcBef>
              <a:spcAft>
                <a:spcPts val="0"/>
              </a:spcAft>
              <a:buSzPts val="1300"/>
              <a:buChar char="-"/>
            </a:pPr>
            <a:r>
              <a:rPr lang="en"/>
              <a:t>Maybe a project that actually optimizes inputs with a GA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2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86" name="Google Shape;286;p24"/>
          <p:cNvSpPr txBox="1"/>
          <p:nvPr>
            <p:ph idx="1" type="body"/>
          </p:nvPr>
        </p:nvSpPr>
        <p:spPr>
          <a:xfrm>
            <a:off x="3902225" y="2367075"/>
            <a:ext cx="1608900" cy="1079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t>Questions</a:t>
            </a:r>
            <a:r>
              <a:rPr lang="en" sz="2400"/>
              <a:t>?</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2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Research</a:t>
            </a:r>
            <a:endParaRPr/>
          </a:p>
        </p:txBody>
      </p:sp>
      <p:sp>
        <p:nvSpPr>
          <p:cNvPr id="292" name="Google Shape;292;p25"/>
          <p:cNvSpPr txBox="1"/>
          <p:nvPr>
            <p:ph idx="1" type="body"/>
          </p:nvPr>
        </p:nvSpPr>
        <p:spPr>
          <a:xfrm>
            <a:off x="819150" y="176857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research could include delving deeper into the variables of the learning with </a:t>
            </a:r>
            <a:r>
              <a:rPr lang="en"/>
              <a:t>backpropagation, answering questions like:</a:t>
            </a:r>
            <a:endParaRPr/>
          </a:p>
          <a:p>
            <a:pPr indent="0" lvl="0" marL="0" rtl="0" algn="l">
              <a:spcBef>
                <a:spcPts val="0"/>
              </a:spcBef>
              <a:spcAft>
                <a:spcPts val="0"/>
              </a:spcAft>
              <a:buNone/>
            </a:pPr>
            <a:r>
              <a:t/>
            </a:r>
            <a:endParaRPr/>
          </a:p>
          <a:p>
            <a:pPr indent="-311150" lvl="0" marL="457200" rtl="0" algn="l">
              <a:spcBef>
                <a:spcPts val="0"/>
              </a:spcBef>
              <a:spcAft>
                <a:spcPts val="0"/>
              </a:spcAft>
              <a:buSzPts val="1300"/>
              <a:buChar char="-"/>
            </a:pPr>
            <a:r>
              <a:rPr lang="en"/>
              <a:t>Is there an optimal time to observe/can you over train?</a:t>
            </a:r>
            <a:endParaRPr/>
          </a:p>
          <a:p>
            <a:pPr indent="-311150" lvl="0" marL="457200" rtl="0" algn="l">
              <a:spcBef>
                <a:spcPts val="0"/>
              </a:spcBef>
              <a:spcAft>
                <a:spcPts val="0"/>
              </a:spcAft>
              <a:buSzPts val="1300"/>
              <a:buChar char="-"/>
            </a:pPr>
            <a:r>
              <a:rPr lang="en"/>
              <a:t>What structure is best for the neural net? </a:t>
            </a:r>
            <a:endParaRPr/>
          </a:p>
          <a:p>
            <a:pPr indent="-311150" lvl="0" marL="457200" rtl="0" algn="l">
              <a:spcBef>
                <a:spcPts val="0"/>
              </a:spcBef>
              <a:spcAft>
                <a:spcPts val="0"/>
              </a:spcAft>
              <a:buSzPts val="1300"/>
              <a:buChar char="-"/>
            </a:pPr>
            <a:r>
              <a:rPr lang="en"/>
              <a:t>Can you have too many inputs? </a:t>
            </a:r>
            <a:endParaRPr/>
          </a:p>
          <a:p>
            <a:pPr indent="-311150" lvl="0" marL="457200" rtl="0" algn="l">
              <a:spcBef>
                <a:spcPts val="0"/>
              </a:spcBef>
              <a:spcAft>
                <a:spcPts val="0"/>
              </a:spcAft>
              <a:buSzPts val="1300"/>
              <a:buChar char="-"/>
            </a:pPr>
            <a:r>
              <a:rPr lang="en"/>
              <a:t>Is a deep neural net better for controlling an xpilot agent?</a:t>
            </a:r>
            <a:r>
              <a:rPr lang="en"/>
              <a:t> </a:t>
            </a:r>
            <a:endParaRPr/>
          </a:p>
          <a:p>
            <a:pPr indent="0" lvl="0" marL="0" rtl="0" algn="l">
              <a:spcBef>
                <a:spcPts val="0"/>
              </a:spcBef>
              <a:spcAft>
                <a:spcPts val="0"/>
              </a:spcAft>
              <a:buNone/>
            </a:pPr>
            <a:r>
              <a:t/>
            </a:r>
            <a:endParaRPr/>
          </a:p>
          <a:p>
            <a:pPr indent="0" lvl="0" marL="0" rtl="0" algn="l">
              <a:spcBef>
                <a:spcPts val="0"/>
              </a:spcBef>
              <a:spcAft>
                <a:spcPts val="1600"/>
              </a:spcAft>
              <a:buNone/>
            </a:pPr>
            <a:r>
              <a:rPr lang="en"/>
              <a:t>Of these I am personally most curious about the last question. Adding more hidden layers to a neural net increases the complexity it can process and learn to </a:t>
            </a:r>
            <a:r>
              <a:rPr lang="en"/>
              <a:t>categorize. H</a:t>
            </a:r>
            <a:r>
              <a:rPr lang="en"/>
              <a:t>aving worked with xpilot, the game is more complex than I originally </a:t>
            </a:r>
            <a:r>
              <a:rPr lang="en"/>
              <a:t>thought</a:t>
            </a:r>
            <a:r>
              <a:rPr lang="en"/>
              <a:t>, and adding another hidden layer or two may </a:t>
            </a:r>
            <a:r>
              <a:rPr lang="en"/>
              <a:t>yield</a:t>
            </a:r>
            <a:r>
              <a:rPr lang="en"/>
              <a:t> better results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2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Discussion/Analysis</a:t>
            </a:r>
            <a:endParaRPr/>
          </a:p>
        </p:txBody>
      </p:sp>
      <p:sp>
        <p:nvSpPr>
          <p:cNvPr id="298" name="Google Shape;298;p26"/>
          <p:cNvSpPr txBox="1"/>
          <p:nvPr>
            <p:ph idx="1" type="body"/>
          </p:nvPr>
        </p:nvSpPr>
        <p:spPr>
          <a:xfrm>
            <a:off x="819150" y="1541125"/>
            <a:ext cx="69636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main </a:t>
            </a:r>
            <a:r>
              <a:rPr lang="en"/>
              <a:t>takeaway</a:t>
            </a:r>
            <a:r>
              <a:rPr lang="en"/>
              <a:t> is that it worked, but it was far from smooth sailing.</a:t>
            </a:r>
            <a:endParaRPr/>
          </a:p>
          <a:p>
            <a:pPr indent="0" lvl="0" marL="0" rtl="0" algn="l">
              <a:spcBef>
                <a:spcPts val="1600"/>
              </a:spcBef>
              <a:spcAft>
                <a:spcPts val="0"/>
              </a:spcAft>
              <a:buNone/>
            </a:pPr>
            <a:r>
              <a:rPr lang="en"/>
              <a:t>One problem I encountered was that even though the neural net learned to mimic the observed bot very well, sometimes it was not as good at playing the game. </a:t>
            </a:r>
            <a:endParaRPr/>
          </a:p>
          <a:p>
            <a:pPr indent="0" lvl="0" marL="0" rtl="0" algn="l">
              <a:spcBef>
                <a:spcPts val="1600"/>
              </a:spcBef>
              <a:spcAft>
                <a:spcPts val="0"/>
              </a:spcAft>
              <a:buNone/>
            </a:pPr>
            <a:r>
              <a:rPr lang="en"/>
              <a:t>Specifically with trusting, it was difficult to find the correct </a:t>
            </a:r>
            <a:r>
              <a:rPr lang="en"/>
              <a:t>threshold</a:t>
            </a:r>
            <a:r>
              <a:rPr lang="en"/>
              <a:t> value for when to thrust as if it was too high my agent would never thrust, but then if it was lowered it would then constantly be thrusting and would crash.</a:t>
            </a:r>
            <a:endParaRPr/>
          </a:p>
          <a:p>
            <a:pPr indent="0" lvl="0" marL="0" rtl="0" algn="l">
              <a:spcBef>
                <a:spcPts val="1600"/>
              </a:spcBef>
              <a:spcAft>
                <a:spcPts val="0"/>
              </a:spcAft>
              <a:buNone/>
            </a:pPr>
            <a:r>
              <a:rPr lang="en"/>
              <a:t>Along with this my agent would also be backing into a wall and would react a frame or two late and would try to thrust after it had already crashed</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Xpilot/Xpilot-AI</a:t>
            </a:r>
            <a:endParaRPr/>
          </a:p>
        </p:txBody>
      </p:sp>
      <p:sp>
        <p:nvSpPr>
          <p:cNvPr id="135" name="Google Shape;135;p14"/>
          <p:cNvSpPr txBox="1"/>
          <p:nvPr>
            <p:ph idx="1" type="body"/>
          </p:nvPr>
        </p:nvSpPr>
        <p:spPr>
          <a:xfrm>
            <a:off x="771525" y="1800200"/>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lang="en"/>
              <a:t>pen-source two-dimensional space combat simulator.</a:t>
            </a:r>
            <a:endParaRPr/>
          </a:p>
          <a:p>
            <a:pPr indent="0" lvl="0" marL="0" rtl="0" algn="l">
              <a:spcBef>
                <a:spcPts val="1600"/>
              </a:spcBef>
              <a:spcAft>
                <a:spcPts val="0"/>
              </a:spcAft>
              <a:buNone/>
            </a:pPr>
            <a:r>
              <a:rPr lang="en"/>
              <a:t>Simple controls - thrust, turn and shoot.</a:t>
            </a:r>
            <a:endParaRPr/>
          </a:p>
          <a:p>
            <a:pPr indent="0" lvl="0" marL="0" rtl="0" algn="l">
              <a:spcBef>
                <a:spcPts val="1600"/>
              </a:spcBef>
              <a:spcAft>
                <a:spcPts val="0"/>
              </a:spcAft>
              <a:buNone/>
            </a:pPr>
            <a:r>
              <a:rPr lang="en"/>
              <a:t>Xpilot-AI is a platform that was developed to test AI learning systems.</a:t>
            </a:r>
            <a:endParaRPr/>
          </a:p>
          <a:p>
            <a:pPr indent="0" lvl="0" marL="0" rtl="0" algn="l">
              <a:spcBef>
                <a:spcPts val="1600"/>
              </a:spcBef>
              <a:spcAft>
                <a:spcPts val="0"/>
              </a:spcAft>
              <a:buNone/>
            </a:pPr>
            <a:r>
              <a:rPr lang="en"/>
              <a:t>Allows researchers access to information about the environment </a:t>
            </a:r>
            <a:endParaRPr/>
          </a:p>
          <a:p>
            <a:pPr indent="0" lvl="0" marL="0" rtl="0" algn="l">
              <a:spcBef>
                <a:spcPts val="0"/>
              </a:spcBef>
              <a:spcAft>
                <a:spcPts val="0"/>
              </a:spcAft>
              <a:buNone/>
            </a:pPr>
            <a:r>
              <a:rPr lang="en"/>
              <a:t>such as position, enemy position, speed, heading, along with others.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information is updated every frame of gameplay to allow actual real time control of an agent.</a:t>
            </a:r>
            <a:endParaRPr/>
          </a:p>
        </p:txBody>
      </p:sp>
      <p:pic>
        <p:nvPicPr>
          <p:cNvPr id="136" name="Google Shape;136;p14"/>
          <p:cNvPicPr preferRelativeResize="0"/>
          <p:nvPr/>
        </p:nvPicPr>
        <p:blipFill>
          <a:blip r:embed="rId3">
            <a:alphaModFix/>
          </a:blip>
          <a:stretch>
            <a:fillRect/>
          </a:stretch>
        </p:blipFill>
        <p:spPr>
          <a:xfrm>
            <a:off x="5548800" y="196225"/>
            <a:ext cx="3393625" cy="33936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2" name="Google Shape;142;p1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goal was to test the effectiveness of an Xpilot agent that is </a:t>
            </a:r>
            <a:r>
              <a:rPr lang="en"/>
              <a:t>controlled</a:t>
            </a:r>
            <a:r>
              <a:rPr lang="en"/>
              <a:t> by a neural net whose weights are </a:t>
            </a:r>
            <a:r>
              <a:rPr lang="en"/>
              <a:t>learned through the use of back propagation.</a:t>
            </a:r>
            <a:endParaRPr/>
          </a:p>
          <a:p>
            <a:pPr indent="0" lvl="0" marL="0" rtl="0" algn="l">
              <a:spcBef>
                <a:spcPts val="1600"/>
              </a:spcBef>
              <a:spcAft>
                <a:spcPts val="0"/>
              </a:spcAft>
              <a:buNone/>
            </a:pPr>
            <a:r>
              <a:rPr lang="en"/>
              <a:t>There have been agents controlled by genetic algorithms, neural nets taught by genetic algorithms (like on the last slide), fuzzy logic systems, and rule based systems.</a:t>
            </a:r>
            <a:endParaRPr/>
          </a:p>
          <a:p>
            <a:pPr indent="0" lvl="0" marL="0" rtl="0" algn="l">
              <a:spcBef>
                <a:spcPts val="1600"/>
              </a:spcBef>
              <a:spcAft>
                <a:spcPts val="1600"/>
              </a:spcAft>
              <a:buNone/>
            </a:pPr>
            <a:r>
              <a:rPr lang="en"/>
              <a:t>However, a neural net taught with back propagation had never been tested.</a:t>
            </a:r>
            <a:r>
              <a:rPr i="1" lang="en"/>
              <a:t> </a:t>
            </a:r>
            <a:r>
              <a:rPr lang="en"/>
              <a:t>This is due to the fact that back propagation requires something to observe, which is not always easy to find.</a:t>
            </a:r>
            <a:endParaRPr/>
          </a:p>
        </p:txBody>
      </p:sp>
      <p:pic>
        <p:nvPicPr>
          <p:cNvPr id="143" name="Google Shape;143;p15"/>
          <p:cNvPicPr preferRelativeResize="0"/>
          <p:nvPr/>
        </p:nvPicPr>
        <p:blipFill>
          <a:blip r:embed="rId3">
            <a:alphaModFix/>
          </a:blip>
          <a:stretch>
            <a:fillRect/>
          </a:stretch>
        </p:blipFill>
        <p:spPr>
          <a:xfrm>
            <a:off x="4381150" y="462894"/>
            <a:ext cx="2684150" cy="1337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16"/>
          <p:cNvSpPr txBox="1"/>
          <p:nvPr>
            <p:ph type="title"/>
          </p:nvPr>
        </p:nvSpPr>
        <p:spPr>
          <a:xfrm>
            <a:off x="819150" y="845575"/>
            <a:ext cx="50181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Neural Nets Work</a:t>
            </a:r>
            <a:endParaRPr/>
          </a:p>
        </p:txBody>
      </p:sp>
      <p:sp>
        <p:nvSpPr>
          <p:cNvPr id="149" name="Google Shape;149;p16"/>
          <p:cNvSpPr txBox="1"/>
          <p:nvPr>
            <p:ph idx="1" type="body"/>
          </p:nvPr>
        </p:nvSpPr>
        <p:spPr>
          <a:xfrm>
            <a:off x="819150" y="1758650"/>
            <a:ext cx="42804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Neural nets are essentially just complex pattern recognizers.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They are made up of several rows of nodes with weights </a:t>
            </a:r>
            <a:endParaRPr/>
          </a:p>
          <a:p>
            <a:pPr indent="0" lvl="0" marL="0" rtl="0" algn="l">
              <a:spcBef>
                <a:spcPts val="0"/>
              </a:spcBef>
              <a:spcAft>
                <a:spcPts val="0"/>
              </a:spcAft>
              <a:buNone/>
            </a:pPr>
            <a:r>
              <a:rPr lang="en"/>
              <a:t>connecting them.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 input is fed into one side, computations are done, and </a:t>
            </a:r>
            <a:endParaRPr/>
          </a:p>
          <a:p>
            <a:pPr indent="0" lvl="0" marL="0" rtl="0" algn="l">
              <a:spcBef>
                <a:spcPts val="0"/>
              </a:spcBef>
              <a:spcAft>
                <a:spcPts val="0"/>
              </a:spcAft>
              <a:buNone/>
            </a:pPr>
            <a:r>
              <a:rPr lang="en"/>
              <a:t>then an output is spit out of the other side.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hidden layers allow for complex inputs to be </a:t>
            </a:r>
            <a:r>
              <a:rPr lang="en"/>
              <a:t>subtly</a:t>
            </a:r>
            <a:endParaRPr/>
          </a:p>
          <a:p>
            <a:pPr indent="0" lvl="0" marL="0" rtl="0" algn="l">
              <a:spcBef>
                <a:spcPts val="0"/>
              </a:spcBef>
              <a:spcAft>
                <a:spcPts val="0"/>
              </a:spcAft>
              <a:buNone/>
            </a:pPr>
            <a:r>
              <a:rPr lang="en"/>
              <a:t>distinguished from other similar inputs.</a:t>
            </a:r>
            <a:endParaRPr/>
          </a:p>
        </p:txBody>
      </p:sp>
      <p:sp>
        <p:nvSpPr>
          <p:cNvPr id="150" name="Google Shape;150;p16"/>
          <p:cNvSpPr/>
          <p:nvPr/>
        </p:nvSpPr>
        <p:spPr>
          <a:xfrm>
            <a:off x="6466975" y="1291050"/>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a:off x="7388675" y="1291050"/>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p:nvPr/>
        </p:nvSpPr>
        <p:spPr>
          <a:xfrm>
            <a:off x="6466975" y="2524675"/>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6"/>
          <p:cNvSpPr/>
          <p:nvPr/>
        </p:nvSpPr>
        <p:spPr>
          <a:xfrm>
            <a:off x="7388675" y="2524675"/>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a:off x="6001425" y="3656500"/>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p:nvPr/>
        </p:nvSpPr>
        <p:spPr>
          <a:xfrm>
            <a:off x="6946375" y="3656500"/>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a:off x="7860775" y="3656500"/>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6"/>
          <p:cNvSpPr/>
          <p:nvPr/>
        </p:nvSpPr>
        <p:spPr>
          <a:xfrm rot="1219388">
            <a:off x="6284496" y="2853035"/>
            <a:ext cx="60464" cy="715107"/>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6"/>
          <p:cNvSpPr/>
          <p:nvPr/>
        </p:nvSpPr>
        <p:spPr>
          <a:xfrm rot="2184055">
            <a:off x="7030752" y="1534225"/>
            <a:ext cx="43981" cy="948307"/>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6"/>
          <p:cNvSpPr/>
          <p:nvPr/>
        </p:nvSpPr>
        <p:spPr>
          <a:xfrm rot="1219388">
            <a:off x="7264346" y="2853022"/>
            <a:ext cx="60464" cy="715107"/>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6"/>
          <p:cNvSpPr/>
          <p:nvPr/>
        </p:nvSpPr>
        <p:spPr>
          <a:xfrm rot="-1479354">
            <a:off x="6741733" y="2853080"/>
            <a:ext cx="60407" cy="714998"/>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6"/>
          <p:cNvSpPr/>
          <p:nvPr/>
        </p:nvSpPr>
        <p:spPr>
          <a:xfrm rot="-1532929">
            <a:off x="7730639" y="2842229"/>
            <a:ext cx="60518" cy="715165"/>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6"/>
          <p:cNvSpPr/>
          <p:nvPr/>
        </p:nvSpPr>
        <p:spPr>
          <a:xfrm rot="-2099521">
            <a:off x="7030773" y="1525826"/>
            <a:ext cx="43944" cy="948306"/>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6"/>
          <p:cNvSpPr/>
          <p:nvPr/>
        </p:nvSpPr>
        <p:spPr>
          <a:xfrm rot="153826">
            <a:off x="6553197" y="1642355"/>
            <a:ext cx="60360" cy="715229"/>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7476971" y="1642384"/>
            <a:ext cx="60600" cy="715200"/>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6"/>
          <p:cNvSpPr/>
          <p:nvPr/>
        </p:nvSpPr>
        <p:spPr>
          <a:xfrm rot="-2891972">
            <a:off x="7303825" y="2605415"/>
            <a:ext cx="34207" cy="1253695"/>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6"/>
          <p:cNvSpPr/>
          <p:nvPr/>
        </p:nvSpPr>
        <p:spPr>
          <a:xfrm rot="2678648">
            <a:off x="6754855" y="2626708"/>
            <a:ext cx="34154" cy="1253700"/>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6"/>
          <p:cNvSpPr txBox="1"/>
          <p:nvPr/>
        </p:nvSpPr>
        <p:spPr>
          <a:xfrm>
            <a:off x="5943988" y="3581050"/>
            <a:ext cx="4266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.4</a:t>
            </a:r>
            <a:endParaRPr sz="1300"/>
          </a:p>
        </p:txBody>
      </p:sp>
      <p:sp>
        <p:nvSpPr>
          <p:cNvPr id="168" name="Google Shape;168;p16"/>
          <p:cNvSpPr txBox="1"/>
          <p:nvPr/>
        </p:nvSpPr>
        <p:spPr>
          <a:xfrm>
            <a:off x="6905675" y="3581050"/>
            <a:ext cx="3558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.8</a:t>
            </a:r>
            <a:endParaRPr sz="1300"/>
          </a:p>
        </p:txBody>
      </p:sp>
      <p:sp>
        <p:nvSpPr>
          <p:cNvPr id="169" name="Google Shape;169;p16"/>
          <p:cNvSpPr txBox="1"/>
          <p:nvPr/>
        </p:nvSpPr>
        <p:spPr>
          <a:xfrm>
            <a:off x="7796563" y="3581050"/>
            <a:ext cx="4266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.3</a:t>
            </a:r>
            <a:endParaRPr sz="1300"/>
          </a:p>
        </p:txBody>
      </p:sp>
      <p:sp>
        <p:nvSpPr>
          <p:cNvPr id="170" name="Google Shape;170;p16"/>
          <p:cNvSpPr txBox="1"/>
          <p:nvPr/>
        </p:nvSpPr>
        <p:spPr>
          <a:xfrm>
            <a:off x="6405475" y="1215600"/>
            <a:ext cx="3558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.7</a:t>
            </a:r>
            <a:endParaRPr sz="1300"/>
          </a:p>
        </p:txBody>
      </p:sp>
      <p:sp>
        <p:nvSpPr>
          <p:cNvPr id="171" name="Google Shape;171;p16"/>
          <p:cNvSpPr txBox="1"/>
          <p:nvPr/>
        </p:nvSpPr>
        <p:spPr>
          <a:xfrm>
            <a:off x="6405475" y="2442300"/>
            <a:ext cx="3558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.5</a:t>
            </a:r>
            <a:endParaRPr sz="1300"/>
          </a:p>
        </p:txBody>
      </p:sp>
      <p:sp>
        <p:nvSpPr>
          <p:cNvPr id="172" name="Google Shape;172;p16"/>
          <p:cNvSpPr txBox="1"/>
          <p:nvPr/>
        </p:nvSpPr>
        <p:spPr>
          <a:xfrm>
            <a:off x="7329375" y="1215600"/>
            <a:ext cx="3558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.5</a:t>
            </a:r>
            <a:endParaRPr sz="1300"/>
          </a:p>
        </p:txBody>
      </p:sp>
      <p:sp>
        <p:nvSpPr>
          <p:cNvPr id="173" name="Google Shape;173;p16"/>
          <p:cNvSpPr txBox="1"/>
          <p:nvPr/>
        </p:nvSpPr>
        <p:spPr>
          <a:xfrm>
            <a:off x="7291775" y="2437813"/>
            <a:ext cx="4266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1.2</a:t>
            </a:r>
            <a:endParaRPr sz="1300"/>
          </a:p>
        </p:txBody>
      </p:sp>
      <p:sp>
        <p:nvSpPr>
          <p:cNvPr id="174" name="Google Shape;174;p16"/>
          <p:cNvSpPr txBox="1"/>
          <p:nvPr/>
        </p:nvSpPr>
        <p:spPr>
          <a:xfrm>
            <a:off x="6005050" y="3039900"/>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.5</a:t>
            </a:r>
            <a:endParaRPr sz="900"/>
          </a:p>
        </p:txBody>
      </p:sp>
      <p:sp>
        <p:nvSpPr>
          <p:cNvPr id="175" name="Google Shape;175;p16"/>
          <p:cNvSpPr txBox="1"/>
          <p:nvPr/>
        </p:nvSpPr>
        <p:spPr>
          <a:xfrm>
            <a:off x="6354175" y="1826775"/>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.2</a:t>
            </a:r>
            <a:endParaRPr sz="900"/>
          </a:p>
        </p:txBody>
      </p:sp>
      <p:sp>
        <p:nvSpPr>
          <p:cNvPr id="176" name="Google Shape;176;p16"/>
          <p:cNvSpPr txBox="1"/>
          <p:nvPr/>
        </p:nvSpPr>
        <p:spPr>
          <a:xfrm>
            <a:off x="6370600" y="3215100"/>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.5</a:t>
            </a:r>
            <a:endParaRPr sz="900"/>
          </a:p>
        </p:txBody>
      </p:sp>
      <p:sp>
        <p:nvSpPr>
          <p:cNvPr id="177" name="Google Shape;177;p16"/>
          <p:cNvSpPr txBox="1"/>
          <p:nvPr/>
        </p:nvSpPr>
        <p:spPr>
          <a:xfrm>
            <a:off x="6791625" y="3178725"/>
            <a:ext cx="4266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.25</a:t>
            </a:r>
            <a:endParaRPr sz="900"/>
          </a:p>
        </p:txBody>
      </p:sp>
      <p:sp>
        <p:nvSpPr>
          <p:cNvPr id="178" name="Google Shape;178;p16"/>
          <p:cNvSpPr txBox="1"/>
          <p:nvPr/>
        </p:nvSpPr>
        <p:spPr>
          <a:xfrm>
            <a:off x="7789075" y="3072350"/>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2</a:t>
            </a:r>
            <a:endParaRPr sz="900"/>
          </a:p>
        </p:txBody>
      </p:sp>
      <p:sp>
        <p:nvSpPr>
          <p:cNvPr id="179" name="Google Shape;179;p16"/>
          <p:cNvSpPr txBox="1"/>
          <p:nvPr/>
        </p:nvSpPr>
        <p:spPr>
          <a:xfrm>
            <a:off x="7493025" y="3215100"/>
            <a:ext cx="4266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.33</a:t>
            </a:r>
            <a:endParaRPr sz="900"/>
          </a:p>
        </p:txBody>
      </p:sp>
      <p:sp>
        <p:nvSpPr>
          <p:cNvPr id="180" name="Google Shape;180;p16"/>
          <p:cNvSpPr txBox="1"/>
          <p:nvPr/>
        </p:nvSpPr>
        <p:spPr>
          <a:xfrm>
            <a:off x="7004575" y="3178725"/>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.5</a:t>
            </a:r>
            <a:endParaRPr sz="900"/>
          </a:p>
        </p:txBody>
      </p:sp>
      <p:sp>
        <p:nvSpPr>
          <p:cNvPr id="181" name="Google Shape;181;p16"/>
          <p:cNvSpPr txBox="1"/>
          <p:nvPr/>
        </p:nvSpPr>
        <p:spPr>
          <a:xfrm>
            <a:off x="6619675" y="1961350"/>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.4</a:t>
            </a:r>
            <a:endParaRPr sz="900"/>
          </a:p>
        </p:txBody>
      </p:sp>
      <p:sp>
        <p:nvSpPr>
          <p:cNvPr id="182" name="Google Shape;182;p16"/>
          <p:cNvSpPr txBox="1"/>
          <p:nvPr/>
        </p:nvSpPr>
        <p:spPr>
          <a:xfrm>
            <a:off x="7142325" y="1959100"/>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.5</a:t>
            </a:r>
            <a:endParaRPr sz="900"/>
          </a:p>
        </p:txBody>
      </p:sp>
      <p:sp>
        <p:nvSpPr>
          <p:cNvPr id="183" name="Google Shape;183;p16"/>
          <p:cNvSpPr txBox="1"/>
          <p:nvPr/>
        </p:nvSpPr>
        <p:spPr>
          <a:xfrm>
            <a:off x="7446825" y="1862275"/>
            <a:ext cx="4266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.25</a:t>
            </a:r>
            <a:endParaRPr sz="9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57"/>
                                        </p:tgtEl>
                                      </p:cBhvr>
                                    </p:animEffect>
                                    <p:set>
                                      <p:cBhvr>
                                        <p:cTn dur="1" fill="hold">
                                          <p:stCondLst>
                                            <p:cond delay="1000"/>
                                          </p:stCondLst>
                                        </p:cTn>
                                        <p:tgtEl>
                                          <p:spTgt spid="15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58"/>
                                        </p:tgtEl>
                                      </p:cBhvr>
                                    </p:animEffect>
                                    <p:set>
                                      <p:cBhvr>
                                        <p:cTn dur="1" fill="hold">
                                          <p:stCondLst>
                                            <p:cond delay="1000"/>
                                          </p:stCondLst>
                                        </p:cTn>
                                        <p:tgtEl>
                                          <p:spTgt spid="15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59"/>
                                        </p:tgtEl>
                                      </p:cBhvr>
                                    </p:animEffect>
                                    <p:set>
                                      <p:cBhvr>
                                        <p:cTn dur="1" fill="hold">
                                          <p:stCondLst>
                                            <p:cond delay="1000"/>
                                          </p:stCondLst>
                                        </p:cTn>
                                        <p:tgtEl>
                                          <p:spTgt spid="15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60"/>
                                        </p:tgtEl>
                                      </p:cBhvr>
                                    </p:animEffect>
                                    <p:set>
                                      <p:cBhvr>
                                        <p:cTn dur="1" fill="hold">
                                          <p:stCondLst>
                                            <p:cond delay="1000"/>
                                          </p:stCondLst>
                                        </p:cTn>
                                        <p:tgtEl>
                                          <p:spTgt spid="16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61"/>
                                        </p:tgtEl>
                                      </p:cBhvr>
                                    </p:animEffect>
                                    <p:set>
                                      <p:cBhvr>
                                        <p:cTn dur="1" fill="hold">
                                          <p:stCondLst>
                                            <p:cond delay="1000"/>
                                          </p:stCondLst>
                                        </p:cTn>
                                        <p:tgtEl>
                                          <p:spTgt spid="16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62"/>
                                        </p:tgtEl>
                                      </p:cBhvr>
                                    </p:animEffect>
                                    <p:set>
                                      <p:cBhvr>
                                        <p:cTn dur="1" fill="hold">
                                          <p:stCondLst>
                                            <p:cond delay="1000"/>
                                          </p:stCondLst>
                                        </p:cTn>
                                        <p:tgtEl>
                                          <p:spTgt spid="16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63"/>
                                        </p:tgtEl>
                                      </p:cBhvr>
                                    </p:animEffect>
                                    <p:set>
                                      <p:cBhvr>
                                        <p:cTn dur="1" fill="hold">
                                          <p:stCondLst>
                                            <p:cond delay="1000"/>
                                          </p:stCondLst>
                                        </p:cTn>
                                        <p:tgtEl>
                                          <p:spTgt spid="16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64"/>
                                        </p:tgtEl>
                                      </p:cBhvr>
                                    </p:animEffect>
                                    <p:set>
                                      <p:cBhvr>
                                        <p:cTn dur="1" fill="hold">
                                          <p:stCondLst>
                                            <p:cond delay="1000"/>
                                          </p:stCondLst>
                                        </p:cTn>
                                        <p:tgtEl>
                                          <p:spTgt spid="16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65"/>
                                        </p:tgtEl>
                                      </p:cBhvr>
                                    </p:animEffect>
                                    <p:set>
                                      <p:cBhvr>
                                        <p:cTn dur="1" fill="hold">
                                          <p:stCondLst>
                                            <p:cond delay="1000"/>
                                          </p:stCondLst>
                                        </p:cTn>
                                        <p:tgtEl>
                                          <p:spTgt spid="16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66"/>
                                        </p:tgtEl>
                                      </p:cBhvr>
                                    </p:animEffect>
                                    <p:set>
                                      <p:cBhvr>
                                        <p:cTn dur="1" fill="hold">
                                          <p:stCondLst>
                                            <p:cond delay="1000"/>
                                          </p:stCondLst>
                                        </p:cTn>
                                        <p:tgtEl>
                                          <p:spTgt spid="16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1"/>
                                        </p:tgtEl>
                                      </p:cBhvr>
                                    </p:animEffect>
                                    <p:set>
                                      <p:cBhvr>
                                        <p:cTn dur="1" fill="hold">
                                          <p:stCondLst>
                                            <p:cond delay="1000"/>
                                          </p:stCondLst>
                                        </p:cTn>
                                        <p:tgtEl>
                                          <p:spTgt spid="17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2"/>
                                        </p:tgtEl>
                                      </p:cBhvr>
                                    </p:animEffect>
                                    <p:set>
                                      <p:cBhvr>
                                        <p:cTn dur="1" fill="hold">
                                          <p:stCondLst>
                                            <p:cond delay="1000"/>
                                          </p:stCondLst>
                                        </p:cTn>
                                        <p:tgtEl>
                                          <p:spTgt spid="17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3"/>
                                        </p:tgtEl>
                                      </p:cBhvr>
                                    </p:animEffect>
                                    <p:set>
                                      <p:cBhvr>
                                        <p:cTn dur="1" fill="hold">
                                          <p:stCondLst>
                                            <p:cond delay="1000"/>
                                          </p:stCondLst>
                                        </p:cTn>
                                        <p:tgtEl>
                                          <p:spTgt spid="17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4"/>
                                        </p:tgtEl>
                                      </p:cBhvr>
                                    </p:animEffect>
                                    <p:set>
                                      <p:cBhvr>
                                        <p:cTn dur="1" fill="hold">
                                          <p:stCondLst>
                                            <p:cond delay="1000"/>
                                          </p:stCondLst>
                                        </p:cTn>
                                        <p:tgtEl>
                                          <p:spTgt spid="17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5"/>
                                        </p:tgtEl>
                                      </p:cBhvr>
                                    </p:animEffect>
                                    <p:set>
                                      <p:cBhvr>
                                        <p:cTn dur="1" fill="hold">
                                          <p:stCondLst>
                                            <p:cond delay="1000"/>
                                          </p:stCondLst>
                                        </p:cTn>
                                        <p:tgtEl>
                                          <p:spTgt spid="17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6"/>
                                        </p:tgtEl>
                                      </p:cBhvr>
                                    </p:animEffect>
                                    <p:set>
                                      <p:cBhvr>
                                        <p:cTn dur="1" fill="hold">
                                          <p:stCondLst>
                                            <p:cond delay="1000"/>
                                          </p:stCondLst>
                                        </p:cTn>
                                        <p:tgtEl>
                                          <p:spTgt spid="17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7"/>
                                        </p:tgtEl>
                                      </p:cBhvr>
                                    </p:animEffect>
                                    <p:set>
                                      <p:cBhvr>
                                        <p:cTn dur="1" fill="hold">
                                          <p:stCondLst>
                                            <p:cond delay="1000"/>
                                          </p:stCondLst>
                                        </p:cTn>
                                        <p:tgtEl>
                                          <p:spTgt spid="17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8"/>
                                        </p:tgtEl>
                                      </p:cBhvr>
                                    </p:animEffect>
                                    <p:set>
                                      <p:cBhvr>
                                        <p:cTn dur="1" fill="hold">
                                          <p:stCondLst>
                                            <p:cond delay="1000"/>
                                          </p:stCondLst>
                                        </p:cTn>
                                        <p:tgtEl>
                                          <p:spTgt spid="17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9"/>
                                        </p:tgtEl>
                                      </p:cBhvr>
                                    </p:animEffect>
                                    <p:set>
                                      <p:cBhvr>
                                        <p:cTn dur="1" fill="hold">
                                          <p:stCondLst>
                                            <p:cond delay="1000"/>
                                          </p:stCondLst>
                                        </p:cTn>
                                        <p:tgtEl>
                                          <p:spTgt spid="17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80"/>
                                        </p:tgtEl>
                                      </p:cBhvr>
                                    </p:animEffect>
                                    <p:set>
                                      <p:cBhvr>
                                        <p:cTn dur="1" fill="hold">
                                          <p:stCondLst>
                                            <p:cond delay="1000"/>
                                          </p:stCondLst>
                                        </p:cTn>
                                        <p:tgtEl>
                                          <p:spTgt spid="18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81"/>
                                        </p:tgtEl>
                                      </p:cBhvr>
                                    </p:animEffect>
                                    <p:set>
                                      <p:cBhvr>
                                        <p:cTn dur="1" fill="hold">
                                          <p:stCondLst>
                                            <p:cond delay="1000"/>
                                          </p:stCondLst>
                                        </p:cTn>
                                        <p:tgtEl>
                                          <p:spTgt spid="18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82"/>
                                        </p:tgtEl>
                                      </p:cBhvr>
                                    </p:animEffect>
                                    <p:set>
                                      <p:cBhvr>
                                        <p:cTn dur="1" fill="hold">
                                          <p:stCondLst>
                                            <p:cond delay="1000"/>
                                          </p:stCondLst>
                                        </p:cTn>
                                        <p:tgtEl>
                                          <p:spTgt spid="18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83"/>
                                        </p:tgtEl>
                                      </p:cBhvr>
                                    </p:animEffect>
                                    <p:set>
                                      <p:cBhvr>
                                        <p:cTn dur="1" fill="hold">
                                          <p:stCondLst>
                                            <p:cond delay="1000"/>
                                          </p:stCondLst>
                                        </p:cTn>
                                        <p:tgtEl>
                                          <p:spTgt spid="18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0"/>
                                        </p:tgtEl>
                                      </p:cBhvr>
                                    </p:animEffect>
                                    <p:set>
                                      <p:cBhvr>
                                        <p:cTn dur="1" fill="hold">
                                          <p:stCondLst>
                                            <p:cond delay="1000"/>
                                          </p:stCondLst>
                                        </p:cTn>
                                        <p:tgtEl>
                                          <p:spTgt spid="17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par>
                                <p:cTn fill="hold" nodeType="with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par>
                                <p:cTn fill="hold" nodeType="with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par>
                                <p:cTn fill="hold" nodeType="with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par>
                                <p:cTn fill="hold" nodeType="with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par>
                                <p:cTn fill="hold" nodeType="with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par>
                                <p:cTn fill="hold" nodeType="with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par>
                                <p:cTn fill="hold" nodeType="with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par>
                                <p:cTn fill="hold" nodeType="with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par>
                                <p:cTn fill="hold" nodeType="with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par>
                                <p:cTn fill="hold" nodeType="with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par>
                                <p:cTn fill="hold" nodeType="with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par>
                                <p:cTn fill="hold" nodeType="with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par>
                                <p:cTn fill="hold" nodeType="with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par>
                                <p:cTn fill="hold" nodeType="with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par>
                                <p:cTn fill="hold" nodeType="with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17"/>
          <p:cNvSpPr txBox="1"/>
          <p:nvPr>
            <p:ph type="title"/>
          </p:nvPr>
        </p:nvSpPr>
        <p:spPr>
          <a:xfrm>
            <a:off x="819150" y="845600"/>
            <a:ext cx="61398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does </a:t>
            </a:r>
            <a:r>
              <a:rPr lang="en"/>
              <a:t>Backpropagation</a:t>
            </a:r>
            <a:r>
              <a:rPr lang="en"/>
              <a:t> work?</a:t>
            </a:r>
            <a:endParaRPr/>
          </a:p>
        </p:txBody>
      </p:sp>
      <p:sp>
        <p:nvSpPr>
          <p:cNvPr id="189" name="Google Shape;189;p17"/>
          <p:cNvSpPr txBox="1"/>
          <p:nvPr>
            <p:ph idx="1" type="body"/>
          </p:nvPr>
        </p:nvSpPr>
        <p:spPr>
          <a:xfrm>
            <a:off x="819150" y="1990725"/>
            <a:ext cx="41031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each node, calculate how much of an impact it had on the error.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this error make a small adjustments to the weights so that next time the neural net comes across the same input it’s output is a little more correct.</a:t>
            </a:r>
            <a:endParaRPr/>
          </a:p>
        </p:txBody>
      </p:sp>
      <p:sp>
        <p:nvSpPr>
          <p:cNvPr id="190" name="Google Shape;190;p17"/>
          <p:cNvSpPr/>
          <p:nvPr/>
        </p:nvSpPr>
        <p:spPr>
          <a:xfrm>
            <a:off x="6421475" y="1664100"/>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7"/>
          <p:cNvSpPr/>
          <p:nvPr/>
        </p:nvSpPr>
        <p:spPr>
          <a:xfrm>
            <a:off x="7343175" y="1664100"/>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a:off x="6421475" y="2897725"/>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p:cNvSpPr/>
          <p:nvPr/>
        </p:nvSpPr>
        <p:spPr>
          <a:xfrm>
            <a:off x="7343175" y="2897725"/>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7"/>
          <p:cNvSpPr/>
          <p:nvPr/>
        </p:nvSpPr>
        <p:spPr>
          <a:xfrm>
            <a:off x="5955925" y="4029550"/>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7"/>
          <p:cNvSpPr/>
          <p:nvPr/>
        </p:nvSpPr>
        <p:spPr>
          <a:xfrm>
            <a:off x="6900875" y="4029550"/>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7"/>
          <p:cNvSpPr/>
          <p:nvPr/>
        </p:nvSpPr>
        <p:spPr>
          <a:xfrm>
            <a:off x="7815275" y="4029550"/>
            <a:ext cx="232800" cy="2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rot="1219388">
            <a:off x="6238996" y="3226085"/>
            <a:ext cx="60464" cy="715107"/>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7"/>
          <p:cNvSpPr/>
          <p:nvPr/>
        </p:nvSpPr>
        <p:spPr>
          <a:xfrm rot="2184055">
            <a:off x="6985252" y="1907275"/>
            <a:ext cx="43981" cy="948307"/>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7"/>
          <p:cNvSpPr/>
          <p:nvPr/>
        </p:nvSpPr>
        <p:spPr>
          <a:xfrm rot="1219388">
            <a:off x="7218846" y="3226072"/>
            <a:ext cx="60464" cy="715107"/>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rot="-1479354">
            <a:off x="6696233" y="3226130"/>
            <a:ext cx="60407" cy="714998"/>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p:nvPr/>
        </p:nvSpPr>
        <p:spPr>
          <a:xfrm rot="-1532929">
            <a:off x="7685139" y="3215279"/>
            <a:ext cx="60518" cy="715165"/>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7"/>
          <p:cNvSpPr/>
          <p:nvPr/>
        </p:nvSpPr>
        <p:spPr>
          <a:xfrm rot="-2099521">
            <a:off x="6985273" y="1898876"/>
            <a:ext cx="43944" cy="948306"/>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7"/>
          <p:cNvSpPr/>
          <p:nvPr/>
        </p:nvSpPr>
        <p:spPr>
          <a:xfrm rot="153826">
            <a:off x="6507697" y="2015405"/>
            <a:ext cx="60360" cy="715229"/>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7"/>
          <p:cNvSpPr/>
          <p:nvPr/>
        </p:nvSpPr>
        <p:spPr>
          <a:xfrm>
            <a:off x="7431471" y="2015434"/>
            <a:ext cx="60600" cy="715200"/>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7"/>
          <p:cNvSpPr/>
          <p:nvPr/>
        </p:nvSpPr>
        <p:spPr>
          <a:xfrm rot="-2891972">
            <a:off x="7258325" y="2978465"/>
            <a:ext cx="34207" cy="1253695"/>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7"/>
          <p:cNvSpPr/>
          <p:nvPr/>
        </p:nvSpPr>
        <p:spPr>
          <a:xfrm rot="2678648">
            <a:off x="6709355" y="2999758"/>
            <a:ext cx="34154" cy="1253700"/>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txBox="1"/>
          <p:nvPr/>
        </p:nvSpPr>
        <p:spPr>
          <a:xfrm>
            <a:off x="5898488" y="3954100"/>
            <a:ext cx="4266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.4</a:t>
            </a:r>
            <a:endParaRPr sz="1300"/>
          </a:p>
        </p:txBody>
      </p:sp>
      <p:sp>
        <p:nvSpPr>
          <p:cNvPr id="208" name="Google Shape;208;p17"/>
          <p:cNvSpPr txBox="1"/>
          <p:nvPr/>
        </p:nvSpPr>
        <p:spPr>
          <a:xfrm>
            <a:off x="6860175" y="3954100"/>
            <a:ext cx="3558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.8</a:t>
            </a:r>
            <a:endParaRPr sz="1300"/>
          </a:p>
        </p:txBody>
      </p:sp>
      <p:sp>
        <p:nvSpPr>
          <p:cNvPr id="209" name="Google Shape;209;p17"/>
          <p:cNvSpPr txBox="1"/>
          <p:nvPr/>
        </p:nvSpPr>
        <p:spPr>
          <a:xfrm>
            <a:off x="7751063" y="3954100"/>
            <a:ext cx="4266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.3</a:t>
            </a:r>
            <a:endParaRPr sz="1300"/>
          </a:p>
        </p:txBody>
      </p:sp>
      <p:sp>
        <p:nvSpPr>
          <p:cNvPr id="210" name="Google Shape;210;p17"/>
          <p:cNvSpPr txBox="1"/>
          <p:nvPr/>
        </p:nvSpPr>
        <p:spPr>
          <a:xfrm>
            <a:off x="6359975" y="1588650"/>
            <a:ext cx="3558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.7</a:t>
            </a:r>
            <a:endParaRPr sz="1300"/>
          </a:p>
        </p:txBody>
      </p:sp>
      <p:sp>
        <p:nvSpPr>
          <p:cNvPr id="211" name="Google Shape;211;p17"/>
          <p:cNvSpPr txBox="1"/>
          <p:nvPr/>
        </p:nvSpPr>
        <p:spPr>
          <a:xfrm>
            <a:off x="6359975" y="2815350"/>
            <a:ext cx="3558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.5</a:t>
            </a:r>
            <a:endParaRPr sz="1300"/>
          </a:p>
        </p:txBody>
      </p:sp>
      <p:sp>
        <p:nvSpPr>
          <p:cNvPr id="212" name="Google Shape;212;p17"/>
          <p:cNvSpPr txBox="1"/>
          <p:nvPr/>
        </p:nvSpPr>
        <p:spPr>
          <a:xfrm>
            <a:off x="7283875" y="1588650"/>
            <a:ext cx="3558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.5</a:t>
            </a:r>
            <a:endParaRPr sz="1300"/>
          </a:p>
        </p:txBody>
      </p:sp>
      <p:sp>
        <p:nvSpPr>
          <p:cNvPr id="213" name="Google Shape;213;p17"/>
          <p:cNvSpPr txBox="1"/>
          <p:nvPr/>
        </p:nvSpPr>
        <p:spPr>
          <a:xfrm>
            <a:off x="7246275" y="2810863"/>
            <a:ext cx="4266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t>1.2</a:t>
            </a:r>
            <a:endParaRPr sz="1300"/>
          </a:p>
        </p:txBody>
      </p:sp>
      <p:sp>
        <p:nvSpPr>
          <p:cNvPr id="214" name="Google Shape;214;p17"/>
          <p:cNvSpPr txBox="1"/>
          <p:nvPr/>
        </p:nvSpPr>
        <p:spPr>
          <a:xfrm>
            <a:off x="5959550" y="3412950"/>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.5</a:t>
            </a:r>
            <a:endParaRPr sz="900"/>
          </a:p>
        </p:txBody>
      </p:sp>
      <p:sp>
        <p:nvSpPr>
          <p:cNvPr id="215" name="Google Shape;215;p17"/>
          <p:cNvSpPr txBox="1"/>
          <p:nvPr/>
        </p:nvSpPr>
        <p:spPr>
          <a:xfrm>
            <a:off x="6308675" y="2199825"/>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.2</a:t>
            </a:r>
            <a:endParaRPr sz="900"/>
          </a:p>
        </p:txBody>
      </p:sp>
      <p:sp>
        <p:nvSpPr>
          <p:cNvPr id="216" name="Google Shape;216;p17"/>
          <p:cNvSpPr txBox="1"/>
          <p:nvPr/>
        </p:nvSpPr>
        <p:spPr>
          <a:xfrm>
            <a:off x="6325100" y="3588150"/>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.5</a:t>
            </a:r>
            <a:endParaRPr sz="900"/>
          </a:p>
        </p:txBody>
      </p:sp>
      <p:sp>
        <p:nvSpPr>
          <p:cNvPr id="217" name="Google Shape;217;p17"/>
          <p:cNvSpPr txBox="1"/>
          <p:nvPr/>
        </p:nvSpPr>
        <p:spPr>
          <a:xfrm>
            <a:off x="6746125" y="3551775"/>
            <a:ext cx="4266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.25</a:t>
            </a:r>
            <a:endParaRPr sz="900"/>
          </a:p>
        </p:txBody>
      </p:sp>
      <p:sp>
        <p:nvSpPr>
          <p:cNvPr id="218" name="Google Shape;218;p17"/>
          <p:cNvSpPr txBox="1"/>
          <p:nvPr/>
        </p:nvSpPr>
        <p:spPr>
          <a:xfrm>
            <a:off x="7743575" y="3445400"/>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2</a:t>
            </a:r>
            <a:endParaRPr sz="900"/>
          </a:p>
        </p:txBody>
      </p:sp>
      <p:sp>
        <p:nvSpPr>
          <p:cNvPr id="219" name="Google Shape;219;p17"/>
          <p:cNvSpPr txBox="1"/>
          <p:nvPr/>
        </p:nvSpPr>
        <p:spPr>
          <a:xfrm>
            <a:off x="7447525" y="3588150"/>
            <a:ext cx="4266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.33</a:t>
            </a:r>
            <a:endParaRPr sz="900"/>
          </a:p>
        </p:txBody>
      </p:sp>
      <p:sp>
        <p:nvSpPr>
          <p:cNvPr id="220" name="Google Shape;220;p17"/>
          <p:cNvSpPr txBox="1"/>
          <p:nvPr/>
        </p:nvSpPr>
        <p:spPr>
          <a:xfrm>
            <a:off x="6959075" y="3551775"/>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.5</a:t>
            </a:r>
            <a:endParaRPr sz="900"/>
          </a:p>
        </p:txBody>
      </p:sp>
      <p:sp>
        <p:nvSpPr>
          <p:cNvPr id="221" name="Google Shape;221;p17"/>
          <p:cNvSpPr txBox="1"/>
          <p:nvPr/>
        </p:nvSpPr>
        <p:spPr>
          <a:xfrm>
            <a:off x="6574175" y="2334400"/>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.4</a:t>
            </a:r>
            <a:endParaRPr sz="900"/>
          </a:p>
        </p:txBody>
      </p:sp>
      <p:sp>
        <p:nvSpPr>
          <p:cNvPr id="222" name="Google Shape;222;p17"/>
          <p:cNvSpPr txBox="1"/>
          <p:nvPr/>
        </p:nvSpPr>
        <p:spPr>
          <a:xfrm>
            <a:off x="7096825" y="2332150"/>
            <a:ext cx="304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.5</a:t>
            </a:r>
            <a:endParaRPr sz="900"/>
          </a:p>
        </p:txBody>
      </p:sp>
      <p:sp>
        <p:nvSpPr>
          <p:cNvPr id="223" name="Google Shape;223;p17"/>
          <p:cNvSpPr txBox="1"/>
          <p:nvPr/>
        </p:nvSpPr>
        <p:spPr>
          <a:xfrm>
            <a:off x="7401325" y="2235325"/>
            <a:ext cx="4266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.25</a:t>
            </a:r>
            <a:endParaRPr sz="900"/>
          </a:p>
        </p:txBody>
      </p:sp>
      <p:sp>
        <p:nvSpPr>
          <p:cNvPr id="224" name="Google Shape;224;p17"/>
          <p:cNvSpPr txBox="1"/>
          <p:nvPr/>
        </p:nvSpPr>
        <p:spPr>
          <a:xfrm>
            <a:off x="6428525" y="1297575"/>
            <a:ext cx="1365600" cy="44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1?              0?</a:t>
            </a:r>
            <a:endParaRPr/>
          </a:p>
        </p:txBody>
      </p:sp>
      <p:sp>
        <p:nvSpPr>
          <p:cNvPr id="225" name="Google Shape;225;p17"/>
          <p:cNvSpPr txBox="1"/>
          <p:nvPr/>
        </p:nvSpPr>
        <p:spPr>
          <a:xfrm>
            <a:off x="6091325" y="1513200"/>
            <a:ext cx="3558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t>.3</a:t>
            </a:r>
            <a:endParaRPr i="1"/>
          </a:p>
        </p:txBody>
      </p:sp>
      <p:sp>
        <p:nvSpPr>
          <p:cNvPr id="226" name="Google Shape;226;p17"/>
          <p:cNvSpPr txBox="1"/>
          <p:nvPr/>
        </p:nvSpPr>
        <p:spPr>
          <a:xfrm>
            <a:off x="7575975" y="1513200"/>
            <a:ext cx="3558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t>.5</a:t>
            </a:r>
            <a:endParaRPr i="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08"/>
                                        </p:tgtEl>
                                      </p:cBhvr>
                                    </p:animEffect>
                                    <p:set>
                                      <p:cBhvr>
                                        <p:cTn dur="1" fill="hold">
                                          <p:stCondLst>
                                            <p:cond delay="1000"/>
                                          </p:stCondLst>
                                        </p:cTn>
                                        <p:tgtEl>
                                          <p:spTgt spid="20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09"/>
                                        </p:tgtEl>
                                      </p:cBhvr>
                                    </p:animEffect>
                                    <p:set>
                                      <p:cBhvr>
                                        <p:cTn dur="1" fill="hold">
                                          <p:stCondLst>
                                            <p:cond delay="1000"/>
                                          </p:stCondLst>
                                        </p:cTn>
                                        <p:tgtEl>
                                          <p:spTgt spid="20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11"/>
                                        </p:tgtEl>
                                      </p:cBhvr>
                                    </p:animEffect>
                                    <p:set>
                                      <p:cBhvr>
                                        <p:cTn dur="1" fill="hold">
                                          <p:stCondLst>
                                            <p:cond delay="1000"/>
                                          </p:stCondLst>
                                        </p:cTn>
                                        <p:tgtEl>
                                          <p:spTgt spid="21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13"/>
                                        </p:tgtEl>
                                      </p:cBhvr>
                                    </p:animEffect>
                                    <p:set>
                                      <p:cBhvr>
                                        <p:cTn dur="1" fill="hold">
                                          <p:stCondLst>
                                            <p:cond delay="1000"/>
                                          </p:stCondLst>
                                        </p:cTn>
                                        <p:tgtEl>
                                          <p:spTgt spid="21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07"/>
                                        </p:tgtEl>
                                      </p:cBhvr>
                                    </p:animEffect>
                                    <p:set>
                                      <p:cBhvr>
                                        <p:cTn dur="1" fill="hold">
                                          <p:stCondLst>
                                            <p:cond delay="1000"/>
                                          </p:stCondLst>
                                        </p:cTn>
                                        <p:tgtEl>
                                          <p:spTgt spid="20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18"/>
          <p:cNvSpPr txBox="1"/>
          <p:nvPr>
            <p:ph type="title"/>
          </p:nvPr>
        </p:nvSpPr>
        <p:spPr>
          <a:xfrm>
            <a:off x="819150" y="845600"/>
            <a:ext cx="21378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 did</a:t>
            </a:r>
            <a:endParaRPr/>
          </a:p>
        </p:txBody>
      </p:sp>
      <p:sp>
        <p:nvSpPr>
          <p:cNvPr id="232" name="Google Shape;232;p18"/>
          <p:cNvSpPr txBox="1"/>
          <p:nvPr>
            <p:ph idx="1" type="body"/>
          </p:nvPr>
        </p:nvSpPr>
        <p:spPr>
          <a:xfrm>
            <a:off x="819150" y="1893575"/>
            <a:ext cx="49872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During each frame:</a:t>
            </a:r>
            <a:endParaRPr/>
          </a:p>
          <a:p>
            <a:pPr indent="-311150" lvl="0" marL="457200" rtl="0" algn="l">
              <a:spcBef>
                <a:spcPts val="0"/>
              </a:spcBef>
              <a:spcAft>
                <a:spcPts val="0"/>
              </a:spcAft>
              <a:buSzPts val="1300"/>
              <a:buChar char="-"/>
            </a:pPr>
            <a:r>
              <a:rPr lang="en"/>
              <a:t>Observe the bot’s position and what it did</a:t>
            </a:r>
            <a:endParaRPr/>
          </a:p>
          <a:p>
            <a:pPr indent="-311150" lvl="0" marL="457200" rtl="0" algn="l">
              <a:spcBef>
                <a:spcPts val="0"/>
              </a:spcBef>
              <a:spcAft>
                <a:spcPts val="0"/>
              </a:spcAft>
              <a:buSzPts val="1300"/>
              <a:buChar char="-"/>
            </a:pPr>
            <a:r>
              <a:rPr lang="en"/>
              <a:t>Feed these input into my neural net to see what it would decide to do if it was in the same </a:t>
            </a:r>
            <a:r>
              <a:rPr lang="en"/>
              <a:t>situation</a:t>
            </a:r>
            <a:r>
              <a:rPr lang="en"/>
              <a:t>.</a:t>
            </a:r>
            <a:endParaRPr/>
          </a:p>
          <a:p>
            <a:pPr indent="-311150" lvl="0" marL="457200" rtl="0" algn="l">
              <a:spcBef>
                <a:spcPts val="0"/>
              </a:spcBef>
              <a:spcAft>
                <a:spcPts val="0"/>
              </a:spcAft>
              <a:buSzPts val="1300"/>
              <a:buChar char="-"/>
            </a:pPr>
            <a:r>
              <a:rPr lang="en"/>
              <a:t>Compare my agent’s output to the what the observed agent did in that frame and </a:t>
            </a:r>
            <a:r>
              <a:rPr lang="en"/>
              <a:t>propagate</a:t>
            </a:r>
            <a:r>
              <a:rPr lang="en"/>
              <a:t> the error back through the NN to train it.</a:t>
            </a:r>
            <a:endParaRPr/>
          </a:p>
          <a:p>
            <a:pPr indent="0" lvl="0" marL="0" rtl="0" algn="l">
              <a:spcBef>
                <a:spcPts val="0"/>
              </a:spcBef>
              <a:spcAft>
                <a:spcPts val="0"/>
              </a:spcAft>
              <a:buNone/>
            </a:pPr>
            <a:r>
              <a:rPr lang="en"/>
              <a:t>Repeat, a lot of times (a few million).</a:t>
            </a:r>
            <a:endParaRPr/>
          </a:p>
        </p:txBody>
      </p:sp>
      <p:sp>
        <p:nvSpPr>
          <p:cNvPr id="233" name="Google Shape;233;p18"/>
          <p:cNvSpPr/>
          <p:nvPr/>
        </p:nvSpPr>
        <p:spPr>
          <a:xfrm>
            <a:off x="7706425" y="2693150"/>
            <a:ext cx="1028100" cy="100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8"/>
          <p:cNvSpPr/>
          <p:nvPr/>
        </p:nvSpPr>
        <p:spPr>
          <a:xfrm rot="-4704092">
            <a:off x="7096900" y="1773519"/>
            <a:ext cx="1028093" cy="100138"/>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8"/>
          <p:cNvSpPr/>
          <p:nvPr/>
        </p:nvSpPr>
        <p:spPr>
          <a:xfrm rot="-6131710">
            <a:off x="6786798" y="1773415"/>
            <a:ext cx="1028203" cy="100386"/>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8"/>
          <p:cNvSpPr/>
          <p:nvPr/>
        </p:nvSpPr>
        <p:spPr>
          <a:xfrm rot="10800000">
            <a:off x="6159750" y="2693138"/>
            <a:ext cx="1028100" cy="100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rot="5400000">
            <a:off x="6933088" y="3521150"/>
            <a:ext cx="1028100" cy="100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8"/>
          <p:cNvSpPr/>
          <p:nvPr/>
        </p:nvSpPr>
        <p:spPr>
          <a:xfrm rot="4766456">
            <a:off x="7096885" y="3521204"/>
            <a:ext cx="1028109" cy="100087"/>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8"/>
          <p:cNvSpPr/>
          <p:nvPr/>
        </p:nvSpPr>
        <p:spPr>
          <a:xfrm rot="6207871">
            <a:off x="6786829" y="3521256"/>
            <a:ext cx="1028160" cy="99977"/>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8"/>
          <p:cNvSpPr/>
          <p:nvPr/>
        </p:nvSpPr>
        <p:spPr>
          <a:xfrm rot="-5400000">
            <a:off x="6933088" y="1773500"/>
            <a:ext cx="1028100" cy="100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p:nvPr/>
        </p:nvSpPr>
        <p:spPr>
          <a:xfrm rot="-7888106">
            <a:off x="6089523" y="2557196"/>
            <a:ext cx="2489855" cy="163857"/>
          </a:xfrm>
          <a:prstGeom prst="notchedRightArrow">
            <a:avLst>
              <a:gd fmla="val 50000" name="adj1"/>
              <a:gd fmla="val 50000" name="adj2"/>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8"/>
          <p:cNvSpPr/>
          <p:nvPr/>
        </p:nvSpPr>
        <p:spPr>
          <a:xfrm>
            <a:off x="7242425" y="2421113"/>
            <a:ext cx="409425" cy="555025"/>
          </a:xfrm>
          <a:prstGeom prst="flowChartExtra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8"/>
          <p:cNvSpPr/>
          <p:nvPr/>
        </p:nvSpPr>
        <p:spPr>
          <a:xfrm rot="-9962606">
            <a:off x="5661918" y="1644956"/>
            <a:ext cx="784870" cy="61483"/>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8"/>
          <p:cNvSpPr/>
          <p:nvPr/>
        </p:nvSpPr>
        <p:spPr>
          <a:xfrm rot="-8387439">
            <a:off x="5730607" y="1354687"/>
            <a:ext cx="784873" cy="61535"/>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8"/>
          <p:cNvSpPr/>
          <p:nvPr/>
        </p:nvSpPr>
        <p:spPr>
          <a:xfrm rot="-6819870">
            <a:off x="6030555" y="1259874"/>
            <a:ext cx="784792" cy="61531"/>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rot="-8805567">
            <a:off x="5661954" y="1429036"/>
            <a:ext cx="784814" cy="61324"/>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rot="-7870290">
            <a:off x="5816778" y="1292176"/>
            <a:ext cx="784731" cy="61439"/>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19"/>
          <p:cNvSpPr txBox="1"/>
          <p:nvPr>
            <p:ph type="title"/>
          </p:nvPr>
        </p:nvSpPr>
        <p:spPr>
          <a:xfrm>
            <a:off x="819150" y="7203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(Last Semester)</a:t>
            </a:r>
            <a:endParaRPr/>
          </a:p>
        </p:txBody>
      </p:sp>
      <p:pic>
        <p:nvPicPr>
          <p:cNvPr id="253" name="Google Shape;253;p19" title="Chart"/>
          <p:cNvPicPr preferRelativeResize="0"/>
          <p:nvPr/>
        </p:nvPicPr>
        <p:blipFill>
          <a:blip r:embed="rId3">
            <a:alphaModFix/>
          </a:blip>
          <a:stretch>
            <a:fillRect/>
          </a:stretch>
        </p:blipFill>
        <p:spPr>
          <a:xfrm>
            <a:off x="819150" y="1211950"/>
            <a:ext cx="4849800" cy="2998775"/>
          </a:xfrm>
          <a:prstGeom prst="rect">
            <a:avLst/>
          </a:prstGeom>
          <a:noFill/>
          <a:ln>
            <a:noFill/>
          </a:ln>
        </p:spPr>
      </p:pic>
      <p:pic>
        <p:nvPicPr>
          <p:cNvPr id="254" name="Google Shape;254;p19"/>
          <p:cNvPicPr preferRelativeResize="0"/>
          <p:nvPr/>
        </p:nvPicPr>
        <p:blipFill>
          <a:blip r:embed="rId4">
            <a:alphaModFix/>
          </a:blip>
          <a:stretch>
            <a:fillRect/>
          </a:stretch>
        </p:blipFill>
        <p:spPr>
          <a:xfrm>
            <a:off x="5804627" y="229550"/>
            <a:ext cx="3114148" cy="2325925"/>
          </a:xfrm>
          <a:prstGeom prst="rect">
            <a:avLst/>
          </a:prstGeom>
          <a:noFill/>
          <a:ln>
            <a:noFill/>
          </a:ln>
        </p:spPr>
      </p:pic>
      <p:pic>
        <p:nvPicPr>
          <p:cNvPr id="255" name="Google Shape;255;p19"/>
          <p:cNvPicPr preferRelativeResize="0"/>
          <p:nvPr/>
        </p:nvPicPr>
        <p:blipFill>
          <a:blip r:embed="rId5">
            <a:alphaModFix/>
          </a:blip>
          <a:stretch>
            <a:fillRect/>
          </a:stretch>
        </p:blipFill>
        <p:spPr>
          <a:xfrm>
            <a:off x="5804630" y="2597325"/>
            <a:ext cx="3114145" cy="2325925"/>
          </a:xfrm>
          <a:prstGeom prst="rect">
            <a:avLst/>
          </a:prstGeom>
          <a:noFill/>
          <a:ln>
            <a:noFill/>
          </a:ln>
        </p:spPr>
      </p:pic>
      <p:sp>
        <p:nvSpPr>
          <p:cNvPr id="256" name="Google Shape;256;p19"/>
          <p:cNvSpPr txBox="1"/>
          <p:nvPr/>
        </p:nvSpPr>
        <p:spPr>
          <a:xfrm>
            <a:off x="1186675" y="4280800"/>
            <a:ext cx="2934000" cy="5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22222"/>
                </a:solidFill>
                <a:highlight>
                  <a:srgbClr val="FFFFFF"/>
                </a:highlight>
                <a:latin typeface="Times New Roman"/>
                <a:ea typeface="Times New Roman"/>
                <a:cs typeface="Times New Roman"/>
                <a:sym typeface="Times New Roman"/>
              </a:rPr>
              <a:t>Error formula = ∑ .5*(output - desired)</a:t>
            </a:r>
            <a:r>
              <a:rPr baseline="30000" lang="en" sz="1200">
                <a:solidFill>
                  <a:srgbClr val="222222"/>
                </a:solidFill>
                <a:highlight>
                  <a:srgbClr val="FFFFFF"/>
                </a:highlight>
                <a:latin typeface="Times New Roman"/>
                <a:ea typeface="Times New Roman"/>
                <a:cs typeface="Times New Roman"/>
                <a:sym typeface="Times New Roman"/>
              </a:rPr>
              <a:t>2</a:t>
            </a:r>
            <a:r>
              <a:rPr lang="en" sz="1200">
                <a:solidFill>
                  <a:srgbClr val="222222"/>
                </a:solidFill>
                <a:highlight>
                  <a:srgbClr val="FFFFFF"/>
                </a:highlight>
                <a:latin typeface="Times New Roman"/>
                <a:ea typeface="Times New Roman"/>
                <a:cs typeface="Times New Roman"/>
                <a:sym typeface="Times New Roman"/>
              </a:rPr>
              <a:t> </a:t>
            </a:r>
            <a:endParaRPr>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20"/>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Semester</a:t>
            </a:r>
            <a:endParaRPr/>
          </a:p>
        </p:txBody>
      </p:sp>
      <p:sp>
        <p:nvSpPr>
          <p:cNvPr id="262" name="Google Shape;262;p20"/>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Update on the shifted goal of the project (</a:t>
            </a:r>
            <a:r>
              <a:rPr lang="en"/>
              <a:t>strictly</a:t>
            </a:r>
            <a:r>
              <a:rPr lang="en"/>
              <a:t> </a:t>
            </a:r>
            <a:r>
              <a:rPr lang="en"/>
              <a:t>performance</a:t>
            </a:r>
            <a:r>
              <a:rPr lang="en"/>
              <a:t> instead of error)</a:t>
            </a:r>
            <a:endParaRPr/>
          </a:p>
          <a:p>
            <a:pPr indent="-311150" lvl="0" marL="457200" rtl="0" algn="l">
              <a:spcBef>
                <a:spcPts val="0"/>
              </a:spcBef>
              <a:spcAft>
                <a:spcPts val="0"/>
              </a:spcAft>
              <a:buSzPts val="1300"/>
              <a:buChar char="-"/>
            </a:pPr>
            <a:r>
              <a:rPr lang="en"/>
              <a:t>Removed shooting</a:t>
            </a:r>
            <a:endParaRPr/>
          </a:p>
          <a:p>
            <a:pPr indent="-311150" lvl="0" marL="457200" rtl="0" algn="l">
              <a:spcBef>
                <a:spcPts val="0"/>
              </a:spcBef>
              <a:spcAft>
                <a:spcPts val="0"/>
              </a:spcAft>
              <a:buSzPts val="1300"/>
              <a:buChar char="-"/>
            </a:pPr>
            <a:r>
              <a:rPr lang="en"/>
              <a:t>Some problems I ran into</a:t>
            </a:r>
            <a:endParaRPr/>
          </a:p>
          <a:p>
            <a:pPr indent="-311150" lvl="0" marL="457200" rtl="0" algn="l">
              <a:spcBef>
                <a:spcPts val="0"/>
              </a:spcBef>
              <a:spcAft>
                <a:spcPts val="0"/>
              </a:spcAft>
              <a:buSzPts val="1300"/>
              <a:buChar char="-"/>
            </a:pPr>
            <a:r>
              <a:rPr lang="en"/>
              <a:t>(I coded the neural net)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2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(This semester)</a:t>
            </a:r>
            <a:endParaRPr/>
          </a:p>
        </p:txBody>
      </p:sp>
      <p:sp>
        <p:nvSpPr>
          <p:cNvPr id="268" name="Google Shape;268;p21"/>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Show Demo</a:t>
            </a:r>
            <a:endParaRPr/>
          </a:p>
          <a:p>
            <a:pPr indent="0" lvl="0" marL="45720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